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3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y="5143500" cx="9144000"/>
  <p:notesSz cx="6858000" cy="9144000"/>
  <p:embeddedFontLst>
    <p:embeddedFont>
      <p:font typeface="Helvetica Neue"/>
      <p:regular r:id="rId16"/>
      <p:bold r:id="rId17"/>
      <p:italic r:id="rId18"/>
      <p:boldItalic r:id="rId19"/>
    </p:embeddedFont>
    <p:embeddedFont>
      <p:font typeface="Lexend"/>
      <p:regular r:id="rId20"/>
      <p:bold r:id="rId21"/>
    </p:embeddedFont>
    <p:embeddedFont>
      <p:font typeface="Helvetica Neue Ligh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D2C3329-F7DE-41C0-8169-8944194C0A6B}">
  <a:tblStyle styleId="{7D2C3329-F7DE-41C0-8169-8944194C0A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exend-regular.fntdata"/><Relationship Id="rId22" Type="http://schemas.openxmlformats.org/officeDocument/2006/relationships/font" Target="fonts/HelveticaNeueLight-regular.fntdata"/><Relationship Id="rId21" Type="http://schemas.openxmlformats.org/officeDocument/2006/relationships/font" Target="fonts/Lexend-bold.fntdata"/><Relationship Id="rId24" Type="http://schemas.openxmlformats.org/officeDocument/2006/relationships/font" Target="fonts/HelveticaNeueLight-italic.fntdata"/><Relationship Id="rId23" Type="http://schemas.openxmlformats.org/officeDocument/2006/relationships/font" Target="fonts/HelveticaNeue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5" Type="http://schemas.openxmlformats.org/officeDocument/2006/relationships/font" Target="fonts/HelveticaNeueLight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19" Type="http://schemas.openxmlformats.org/officeDocument/2006/relationships/font" Target="fonts/HelveticaNeue-boldItalic.fntdata"/><Relationship Id="rId18" Type="http://schemas.openxmlformats.org/officeDocument/2006/relationships/font" Target="fonts/HelveticaNeu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1ea0fa857_0_1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51ea0fa857_0_1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50159feb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50159feb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350159feb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350159feb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2def5b046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2def5b046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552ce9a95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552ce9a9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552ce9a95d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552ce9a95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52ce9a95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552ce9a95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5bbf961d57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5bbf961d57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326144" y="4813451"/>
            <a:ext cx="1893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900" u="none" cap="none" strike="noStrik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 &amp; Subtitle">
    <p:bg>
      <p:bgPr>
        <a:solidFill>
          <a:srgbClr val="00000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666750" y="2652713"/>
            <a:ext cx="7810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900" u="none" cap="none" strike="noStrike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Horizontal">
  <p:cSld name="Photo - Horizontal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>
            <p:ph idx="2" type="pic"/>
          </p:nvPr>
        </p:nvSpPr>
        <p:spPr>
          <a:xfrm>
            <a:off x="1171575" y="-14287"/>
            <a:ext cx="6801000" cy="45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38125" y="3567113"/>
            <a:ext cx="86679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238125" y="4291013"/>
            <a:ext cx="86679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re">
  <p:cSld name="Title - Centr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666750" y="17002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Vertical">
  <p:cSld name="Photo - Vertical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/>
          <p:nvPr>
            <p:ph idx="2" type="pic"/>
          </p:nvPr>
        </p:nvSpPr>
        <p:spPr>
          <a:xfrm>
            <a:off x="2981325" y="414338"/>
            <a:ext cx="6472200" cy="43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2" name="Google Shape;72;p18"/>
          <p:cNvSpPr txBox="1"/>
          <p:nvPr>
            <p:ph type="title"/>
          </p:nvPr>
        </p:nvSpPr>
        <p:spPr>
          <a:xfrm>
            <a:off x="619125" y="357188"/>
            <a:ext cx="3833700" cy="20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619125" y="2447925"/>
            <a:ext cx="3833700" cy="21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>
  <p:cSld name="Title - Top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7465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/>
          <p:nvPr>
            <p:ph idx="2" type="pic"/>
          </p:nvPr>
        </p:nvSpPr>
        <p:spPr>
          <a:xfrm>
            <a:off x="4110038" y="1181100"/>
            <a:ext cx="52293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4" name="Google Shape;84;p21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633413" y="1181100"/>
            <a:ext cx="3833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1pPr>
            <a:lvl2pPr indent="-342900" lvl="1" marL="9144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2pPr>
            <a:lvl3pPr indent="-342900" lvl="2" marL="13716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3pPr>
            <a:lvl4pPr indent="-342900" lvl="3" marL="18288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4pPr>
            <a:lvl5pPr indent="-342900" lvl="4" marL="22860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633413" y="666750"/>
            <a:ext cx="78771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7465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/>
          <p:nvPr>
            <p:ph idx="2" type="pic"/>
          </p:nvPr>
        </p:nvSpPr>
        <p:spPr>
          <a:xfrm>
            <a:off x="5880503" y="2638425"/>
            <a:ext cx="3148800" cy="21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2" name="Google Shape;92;p23"/>
          <p:cNvSpPr/>
          <p:nvPr>
            <p:ph idx="3" type="pic"/>
          </p:nvPr>
        </p:nvSpPr>
        <p:spPr>
          <a:xfrm>
            <a:off x="5734050" y="423863"/>
            <a:ext cx="3124200" cy="2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3" name="Google Shape;93;p23"/>
          <p:cNvSpPr/>
          <p:nvPr>
            <p:ph idx="4" type="pic"/>
          </p:nvPr>
        </p:nvSpPr>
        <p:spPr>
          <a:xfrm>
            <a:off x="-114300" y="423863"/>
            <a:ext cx="6450600" cy="4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895350" y="3357563"/>
            <a:ext cx="7358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 i="1" sz="1200"/>
            </a:lvl1pPr>
            <a:lvl2pPr indent="-27940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895350" y="2278856"/>
            <a:ext cx="73581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7940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/>
          <p:nvPr>
            <p:ph idx="2" type="pic"/>
          </p:nvPr>
        </p:nvSpPr>
        <p:spPr>
          <a:xfrm>
            <a:off x="0" y="0"/>
            <a:ext cx="9144000" cy="60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01" name="Google Shape;101;p25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7"/>
          <p:cNvSpPr txBox="1"/>
          <p:nvPr>
            <p:ph type="title"/>
          </p:nvPr>
        </p:nvSpPr>
        <p:spPr>
          <a:xfrm>
            <a:off x="184762" y="91717"/>
            <a:ext cx="87747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b="1" i="0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06" name="Google Shape;106;p27"/>
          <p:cNvSpPr txBox="1"/>
          <p:nvPr>
            <p:ph idx="1" type="body"/>
          </p:nvPr>
        </p:nvSpPr>
        <p:spPr>
          <a:xfrm>
            <a:off x="506049" y="975060"/>
            <a:ext cx="8019000" cy="28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 b="0" i="0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2pPr>
            <a:lvl3pPr indent="-228600" lvl="2" marL="13716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4pPr>
            <a:lvl5pPr indent="-228600" lvl="4" marL="22860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5pPr>
            <a:lvl6pPr indent="-228600" lvl="5" marL="27432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6pPr>
            <a:lvl7pPr indent="-228600" lvl="6" marL="32004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7pPr>
            <a:lvl8pPr indent="-228600" lvl="7" marL="36576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8pPr>
            <a:lvl9pPr indent="-228600" lvl="8" marL="41148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07" name="Google Shape;107;p2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"/>
              <a:buNone/>
              <a:defRPr sz="6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108" name="Google Shape;108;p2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109" name="Google Shape;109;p27"/>
          <p:cNvSpPr txBox="1"/>
          <p:nvPr>
            <p:ph idx="12" type="sldNum"/>
          </p:nvPr>
        </p:nvSpPr>
        <p:spPr>
          <a:xfrm>
            <a:off x="6583680" y="4783455"/>
            <a:ext cx="210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4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underline.io/events/412/reception" TargetMode="External"/><Relationship Id="rId4" Type="http://schemas.openxmlformats.org/officeDocument/2006/relationships/hyperlink" Target="mailto:no-reply@app-mail.underline.io" TargetMode="External"/><Relationship Id="rId5" Type="http://schemas.openxmlformats.org/officeDocument/2006/relationships/hyperlink" Target="mailto:support@underline.io" TargetMode="External"/><Relationship Id="rId6" Type="http://schemas.openxmlformats.org/officeDocument/2006/relationships/hyperlink" Target="mailto:support@underline.io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underline.io/events/412/help-desk" TargetMode="External"/><Relationship Id="rId4" Type="http://schemas.openxmlformats.org/officeDocument/2006/relationships/hyperlink" Target="mailto:support@underline.io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support@underline.io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8"/>
          <p:cNvSpPr txBox="1"/>
          <p:nvPr>
            <p:ph idx="1" type="body"/>
          </p:nvPr>
        </p:nvSpPr>
        <p:spPr>
          <a:xfrm>
            <a:off x="1200525" y="3943721"/>
            <a:ext cx="6858000" cy="777300"/>
          </a:xfrm>
          <a:prstGeom prst="rect">
            <a:avLst/>
          </a:prstGeom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en" sz="1975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Plenary Session</a:t>
            </a:r>
            <a:r>
              <a:rPr b="1" lang="en" sz="1975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Presenter Guide</a:t>
            </a:r>
            <a:endParaRPr b="1" sz="1975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en" sz="235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IEEE SERVICES 2023</a:t>
            </a:r>
            <a:endParaRPr b="1" sz="2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 picture containing drawing&#10;&#10;Description automatically generated" id="115" name="Google Shape;11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6405" y="4501788"/>
            <a:ext cx="1594128" cy="35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7088" y="620750"/>
            <a:ext cx="5597568" cy="31457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80000" dist="161925">
              <a:srgbClr val="000000">
                <a:alpha val="50000"/>
              </a:srgbClr>
            </a:outerShdw>
          </a:effectLst>
        </p:spPr>
      </p:pic>
      <p:sp>
        <p:nvSpPr>
          <p:cNvPr id="117" name="Google Shape;117;p28"/>
          <p:cNvSpPr txBox="1"/>
          <p:nvPr/>
        </p:nvSpPr>
        <p:spPr>
          <a:xfrm>
            <a:off x="3043209" y="952553"/>
            <a:ext cx="40734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28"/>
          <p:cNvSpPr txBox="1"/>
          <p:nvPr/>
        </p:nvSpPr>
        <p:spPr>
          <a:xfrm>
            <a:off x="2405859" y="2040188"/>
            <a:ext cx="4447500" cy="1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EEE SERVICES 2023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IEEE WORLD CONGRESS ON SERVICES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CHICAGO, ILLINOIS USA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JULY 2-8, 2023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8713" y="744578"/>
            <a:ext cx="1241774" cy="124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/>
          <p:nvPr>
            <p:ph type="title"/>
          </p:nvPr>
        </p:nvSpPr>
        <p:spPr>
          <a:xfrm>
            <a:off x="311700" y="256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Contents</a:t>
            </a:r>
            <a:endParaRPr/>
          </a:p>
        </p:txBody>
      </p:sp>
      <p:sp>
        <p:nvSpPr>
          <p:cNvPr id="125" name="Google Shape;125;p29"/>
          <p:cNvSpPr txBox="1"/>
          <p:nvPr>
            <p:ph idx="1" type="body"/>
          </p:nvPr>
        </p:nvSpPr>
        <p:spPr>
          <a:xfrm>
            <a:off x="311700" y="9312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Before the conference: General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3"/>
              </a:rPr>
              <a:t>How to log in to Underline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4"/>
              </a:rPr>
              <a:t>Getting around the Underline site</a:t>
            </a:r>
            <a:r>
              <a:rPr lang="en" sz="1400"/>
              <a:t> (Where is my session taking place?)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/>
              </a:rPr>
              <a:t>How will plenary sessions run?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During the conference: Oral sessions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/>
              </a:rPr>
              <a:t>Plenary Session: Presenter_In-person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/>
              </a:rPr>
              <a:t>Plenary Session Presenter_Remote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log in to Underline</a:t>
            </a:r>
            <a:endParaRPr/>
          </a:p>
        </p:txBody>
      </p:sp>
      <p:sp>
        <p:nvSpPr>
          <p:cNvPr id="131" name="Google Shape;131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An email with a password-creating link will be distributed by Underline to all Registered </a:t>
            </a:r>
            <a:r>
              <a:rPr lang="en" sz="1400">
                <a:solidFill>
                  <a:schemeClr val="dk1"/>
                </a:solidFill>
              </a:rPr>
              <a:t>IEEE SERVICES 2023</a:t>
            </a:r>
            <a:r>
              <a:rPr lang="en" sz="1400">
                <a:solidFill>
                  <a:schemeClr val="dk1"/>
                </a:solidFill>
              </a:rPr>
              <a:t> attendees to make it easy for first-time users of Underline to create the password for their respective accounts (</a:t>
            </a:r>
            <a:r>
              <a:rPr b="1" lang="en" sz="1400">
                <a:solidFill>
                  <a:schemeClr val="dk1"/>
                </a:solidFill>
              </a:rPr>
              <a:t>named by email address used when you registered</a:t>
            </a:r>
            <a:r>
              <a:rPr lang="en" sz="1400">
                <a:solidFill>
                  <a:schemeClr val="dk1"/>
                </a:solidFill>
              </a:rPr>
              <a:t>!). 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When you are logged into your Underline account, please follow this link to the </a:t>
            </a:r>
            <a:r>
              <a:rPr lang="en" sz="1400">
                <a:solidFill>
                  <a:schemeClr val="dk1"/>
                </a:solidFill>
              </a:rPr>
              <a:t>IEEE SERVICES 2023</a:t>
            </a:r>
            <a:r>
              <a:rPr lang="en" sz="1400">
                <a:solidFill>
                  <a:schemeClr val="dk1"/>
                </a:solidFill>
              </a:rPr>
              <a:t> Conference event page: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https://underline.io/events/412/reception</a:t>
            </a:r>
            <a:r>
              <a:rPr lang="en" sz="1400">
                <a:solidFill>
                  <a:schemeClr val="dk1"/>
                </a:solidFill>
              </a:rPr>
              <a:t> . </a:t>
            </a:r>
            <a:endParaRPr sz="1400">
              <a:solidFill>
                <a:schemeClr val="dk1"/>
              </a:solidFill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If you did not receive an invitation, please first check your spam folder, and/or any similar folders that are not your main inbox (such as social, or promotions, junk folder …) and look for an email by</a:t>
            </a:r>
            <a:r>
              <a:rPr b="1" lang="en" sz="1400">
                <a:solidFill>
                  <a:schemeClr val="dk1"/>
                </a:solidFill>
              </a:rPr>
              <a:t> Underline </a:t>
            </a:r>
            <a:r>
              <a:rPr b="1" lang="en" sz="1400">
                <a:solidFill>
                  <a:srgbClr val="202020"/>
                </a:solidFill>
              </a:rPr>
              <a:t>(</a:t>
            </a:r>
            <a:r>
              <a:rPr b="1" lang="en" sz="14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no-reply@app-mail.underline.io</a:t>
            </a:r>
            <a:r>
              <a:rPr b="1" lang="en" sz="1400">
                <a:solidFill>
                  <a:srgbClr val="202020"/>
                </a:solidFill>
              </a:rPr>
              <a:t>). </a:t>
            </a:r>
            <a:br>
              <a:rPr b="1" lang="en" sz="1400">
                <a:solidFill>
                  <a:srgbClr val="202020"/>
                </a:solidFill>
              </a:rPr>
            </a:br>
            <a:r>
              <a:rPr b="1" lang="en" sz="1400">
                <a:solidFill>
                  <a:srgbClr val="202020"/>
                </a:solidFill>
              </a:rPr>
              <a:t>Please DO NOT try to create an account on your own, </a:t>
            </a:r>
            <a:r>
              <a:rPr lang="en" sz="1400">
                <a:solidFill>
                  <a:srgbClr val="202020"/>
                </a:solidFill>
              </a:rPr>
              <a:t>as that will return an error message. Underline has already prepared your account and ticket for the event.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02020"/>
              </a:solidFill>
            </a:endParaRPr>
          </a:p>
          <a:p>
            <a:pPr indent="-3175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If you are still unable to find it, please </a:t>
            </a:r>
            <a:r>
              <a:rPr b="1" lang="en" sz="1400">
                <a:solidFill>
                  <a:schemeClr val="dk1"/>
                </a:solidFill>
              </a:rPr>
              <a:t>contact our support team</a:t>
            </a:r>
            <a:r>
              <a:rPr lang="en" sz="1400">
                <a:solidFill>
                  <a:schemeClr val="dk1"/>
                </a:solidFill>
              </a:rPr>
              <a:t> at: </a:t>
            </a:r>
            <a:r>
              <a:rPr lang="en" sz="1400" u="sng">
                <a:solidFill>
                  <a:schemeClr val="hlink"/>
                </a:solidFill>
                <a:hlinkClick r:id="rId5"/>
              </a:rPr>
              <a:t>support@underline.io</a:t>
            </a:r>
            <a:r>
              <a:rPr lang="en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indent="-3175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1"/>
                </a:solidFill>
              </a:rPr>
              <a:t>In case your Underline account has not been authorized to access the </a:t>
            </a:r>
            <a:r>
              <a:rPr lang="en" sz="1400">
                <a:solidFill>
                  <a:schemeClr val="dk1"/>
                </a:solidFill>
              </a:rPr>
              <a:t>IEEE SERVICES 2023</a:t>
            </a:r>
            <a:r>
              <a:rPr lang="en" sz="1400">
                <a:solidFill>
                  <a:schemeClr val="dk1"/>
                </a:solidFill>
              </a:rPr>
              <a:t> Conference event, please report the issue by emailing </a:t>
            </a:r>
            <a:r>
              <a:rPr lang="en" sz="1400" u="sng">
                <a:solidFill>
                  <a:schemeClr val="hlink"/>
                </a:solidFill>
                <a:hlinkClick r:id="rId6"/>
              </a:rPr>
              <a:t>support@underline.io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Google Shape;136;p31"/>
          <p:cNvGraphicFramePr/>
          <p:nvPr/>
        </p:nvGraphicFramePr>
        <p:xfrm>
          <a:off x="294350" y="85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{7D2C3329-F7DE-41C0-8169-8944194C0A6B}</a:tableStyleId>
              </a:tblPr>
              <a:tblGrid>
                <a:gridCol w="998400"/>
                <a:gridCol w="7556900"/>
              </a:tblGrid>
              <a:tr h="657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solidFill>
                            <a:schemeClr val="dk1"/>
                          </a:solidFill>
                        </a:rPr>
                        <a:t>Sidebar Icon </a:t>
                      </a:r>
                      <a:endParaRPr b="1" i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</a:rPr>
                        <a:t>Schedule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Indicates date, time, venue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2984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Char char="●"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“All tracks”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button (top right corner) to search by track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38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</a:rPr>
                        <a:t>Plenary Sessions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Session descriptions contain date, time and physical and virtual location of all plenary sessions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Use the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search box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(top right corner) to search by sessions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</a:rPr>
                        <a:t>Sessions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Session descriptions contain date, time and physical and virtual location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690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/>
                        <a:t>Helpdesk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ncludes links to video tutorials, instructions etc.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●"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Please visit our</a:t>
                      </a:r>
                      <a:r>
                        <a:rPr b="1" lang="en" sz="120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b="1" lang="en" sz="1200" u="sng">
                          <a:solidFill>
                            <a:schemeClr val="hlink"/>
                          </a:solidFill>
                          <a:hlinkClick r:id="rId3"/>
                        </a:rPr>
                        <a:t>HELP DESK</a:t>
                      </a:r>
                      <a:r>
                        <a:rPr b="1" lang="en" sz="120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first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to familiarize yourself with the Event page before the conference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7" name="Google Shape;137;p31"/>
          <p:cNvSpPr txBox="1"/>
          <p:nvPr/>
        </p:nvSpPr>
        <p:spPr>
          <a:xfrm>
            <a:off x="544650" y="4685650"/>
            <a:ext cx="805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1"/>
                </a:solidFill>
              </a:rPr>
              <a:t>If you cannot find the answer you are looking for, please use the </a:t>
            </a:r>
            <a:r>
              <a:rPr b="1" i="1" lang="en" sz="1000">
                <a:solidFill>
                  <a:schemeClr val="dk1"/>
                </a:solidFill>
              </a:rPr>
              <a:t>‘’</a:t>
            </a:r>
            <a:r>
              <a:rPr b="1" i="1" lang="en" sz="1000" u="sng">
                <a:solidFill>
                  <a:schemeClr val="hlink"/>
                </a:solidFill>
                <a:hlinkClick r:id="rId4"/>
              </a:rPr>
              <a:t>Request a meeting</a:t>
            </a:r>
            <a:r>
              <a:rPr b="1" i="1" lang="en" sz="1000">
                <a:solidFill>
                  <a:schemeClr val="dk1"/>
                </a:solidFill>
              </a:rPr>
              <a:t>’’</a:t>
            </a:r>
            <a:r>
              <a:rPr i="1" lang="en" sz="1000">
                <a:solidFill>
                  <a:schemeClr val="dk1"/>
                </a:solidFill>
              </a:rPr>
              <a:t> button and our Support Team will reply.</a:t>
            </a:r>
            <a:endParaRPr i="1" sz="1000">
              <a:solidFill>
                <a:schemeClr val="dk2"/>
              </a:solidFill>
            </a:endParaRPr>
          </a:p>
        </p:txBody>
      </p:sp>
      <p:sp>
        <p:nvSpPr>
          <p:cNvPr id="138" name="Google Shape;138;p31"/>
          <p:cNvSpPr txBox="1"/>
          <p:nvPr/>
        </p:nvSpPr>
        <p:spPr>
          <a:xfrm>
            <a:off x="909575" y="77450"/>
            <a:ext cx="750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Getting around the Underline site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will plenary sessions run?</a:t>
            </a:r>
            <a:endParaRPr/>
          </a:p>
        </p:txBody>
      </p:sp>
      <p:sp>
        <p:nvSpPr>
          <p:cNvPr id="144" name="Google Shape;144;p32"/>
          <p:cNvSpPr txBox="1"/>
          <p:nvPr>
            <p:ph idx="1" type="body"/>
          </p:nvPr>
        </p:nvSpPr>
        <p:spPr>
          <a:xfrm>
            <a:off x="153775" y="1017725"/>
            <a:ext cx="8678400" cy="39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If you are presenting remotely: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To join plenary sessions remotely, use the link you have received from Underline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To ask question to speakers, remote attendees will use use the </a:t>
            </a:r>
            <a:r>
              <a:rPr b="1" lang="en" sz="1400">
                <a:solidFill>
                  <a:schemeClr val="dk1"/>
                </a:solidFill>
              </a:rPr>
              <a:t>Q&amp;A tab</a:t>
            </a:r>
            <a:r>
              <a:rPr lang="en" sz="1400">
                <a:solidFill>
                  <a:schemeClr val="dk1"/>
                </a:solidFill>
              </a:rPr>
              <a:t> on the right side of the screen - questions will be read to you by the session chair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</a:endParaRPr>
          </a:p>
        </p:txBody>
      </p:sp>
      <p:pic>
        <p:nvPicPr>
          <p:cNvPr id="145" name="Google Shape;14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Plenary Session Presenter_In-person</a:t>
            </a:r>
            <a:endParaRPr/>
          </a:p>
        </p:txBody>
      </p:sp>
      <p:sp>
        <p:nvSpPr>
          <p:cNvPr id="151" name="Google Shape;15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Please come </a:t>
            </a:r>
            <a:r>
              <a:rPr b="1" lang="en" sz="1400">
                <a:solidFill>
                  <a:schemeClr val="dk1"/>
                </a:solidFill>
              </a:rPr>
              <a:t>at least 30 min before the session starts </a:t>
            </a:r>
            <a:r>
              <a:rPr lang="en" sz="1400">
                <a:solidFill>
                  <a:schemeClr val="dk1"/>
                </a:solidFill>
              </a:rPr>
              <a:t>to meet the Underline team, to familiarize yourself with A/V equipment is and </a:t>
            </a:r>
            <a:r>
              <a:rPr b="1" lang="en" sz="1400">
                <a:solidFill>
                  <a:schemeClr val="dk1"/>
                </a:solidFill>
              </a:rPr>
              <a:t>test out your presentation slides</a:t>
            </a:r>
            <a:endParaRPr b="1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Plenary Session Presenter_Remote</a:t>
            </a:r>
            <a:endParaRPr/>
          </a:p>
        </p:txBody>
      </p:sp>
      <p:sp>
        <p:nvSpPr>
          <p:cNvPr id="157" name="Google Shape;157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30 minutes before the session start:</a:t>
            </a:r>
            <a:r>
              <a:rPr lang="en" sz="1400">
                <a:solidFill>
                  <a:schemeClr val="dk1"/>
                </a:solidFill>
              </a:rPr>
              <a:t> Join the Main stage (Streamyard) using the </a:t>
            </a:r>
            <a:r>
              <a:rPr b="1" lang="en" sz="1400">
                <a:solidFill>
                  <a:schemeClr val="dk1"/>
                </a:solidFill>
              </a:rPr>
              <a:t>link </a:t>
            </a:r>
            <a:r>
              <a:rPr lang="en" sz="1400">
                <a:solidFill>
                  <a:schemeClr val="dk1"/>
                </a:solidFill>
              </a:rPr>
              <a:t>you have received in a calendar invite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If you have any questions</a:t>
            </a:r>
            <a:r>
              <a:rPr lang="en" sz="1400">
                <a:solidFill>
                  <a:schemeClr val="dk1"/>
                </a:solidFill>
              </a:rPr>
              <a:t>, the Underline staff will greet you</a:t>
            </a:r>
            <a:r>
              <a:rPr b="1" lang="en" sz="1400">
                <a:solidFill>
                  <a:schemeClr val="dk1"/>
                </a:solidFill>
              </a:rPr>
              <a:t> </a:t>
            </a:r>
            <a:r>
              <a:rPr lang="en" sz="1400">
                <a:solidFill>
                  <a:schemeClr val="dk1"/>
                </a:solidFill>
              </a:rPr>
              <a:t>and answer your questions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If you have slides</a:t>
            </a:r>
            <a:r>
              <a:rPr lang="en" sz="1400">
                <a:solidFill>
                  <a:schemeClr val="dk1"/>
                </a:solidFill>
              </a:rPr>
              <a:t>, you can share them in full screen mode only. If you wish to see your notes, </a:t>
            </a:r>
            <a:r>
              <a:rPr lang="en" sz="1400" u="sng">
                <a:solidFill>
                  <a:schemeClr val="dk1"/>
                </a:solidFill>
              </a:rPr>
              <a:t>you need to have a separate screen</a:t>
            </a:r>
            <a:endParaRPr sz="1400" u="sng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You will not see the participants nor their questions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The chair is responsible</a:t>
            </a:r>
            <a:r>
              <a:rPr lang="en" sz="1400">
                <a:solidFill>
                  <a:schemeClr val="dk1"/>
                </a:solidFill>
              </a:rPr>
              <a:t> for forwarding the participants’ questions to you, and </a:t>
            </a:r>
            <a:r>
              <a:rPr b="1" lang="en" sz="1400">
                <a:solidFill>
                  <a:schemeClr val="dk1"/>
                </a:solidFill>
              </a:rPr>
              <a:t>you will reply orally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</a:rPr>
              <a:t>For any additional questions, please contact the Underline support at </a:t>
            </a:r>
            <a:r>
              <a:rPr b="1" lang="en" sz="5600" u="sng">
                <a:solidFill>
                  <a:schemeClr val="hlink"/>
                </a:solidFill>
                <a:hlinkClick r:id="rId3"/>
              </a:rPr>
              <a:t>support@underline.io</a:t>
            </a:r>
            <a:endParaRPr b="1"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</a:rPr>
              <a:t>Enjoy the conference!</a:t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</a:rPr>
              <a:t>The </a:t>
            </a:r>
            <a:r>
              <a:rPr lang="en" sz="5600">
                <a:solidFill>
                  <a:schemeClr val="dk1"/>
                </a:solidFill>
              </a:rPr>
              <a:t>IEEE SERVICES 2023</a:t>
            </a:r>
            <a:r>
              <a:rPr lang="en" sz="5600">
                <a:solidFill>
                  <a:schemeClr val="dk1"/>
                </a:solidFill>
              </a:rPr>
              <a:t> &amp; </a:t>
            </a:r>
            <a:r>
              <a:rPr lang="en" sz="5600">
                <a:solidFill>
                  <a:schemeClr val="dk1"/>
                </a:solidFill>
              </a:rPr>
              <a:t>the </a:t>
            </a:r>
            <a:r>
              <a:rPr lang="en" sz="5600">
                <a:solidFill>
                  <a:schemeClr val="dk1"/>
                </a:solidFill>
              </a:rPr>
              <a:t>Underline </a:t>
            </a:r>
            <a:r>
              <a:rPr lang="en" sz="5600">
                <a:solidFill>
                  <a:schemeClr val="dk1"/>
                </a:solidFill>
              </a:rPr>
              <a:t>Teams</a:t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5600"/>
          </a:p>
        </p:txBody>
      </p:sp>
      <p:pic>
        <p:nvPicPr>
          <p:cNvPr id="164" name="Google Shape;16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hite">
  <a:themeElements>
    <a:clrScheme name="Custom 2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61D836"/>
      </a:accent1>
      <a:accent2>
        <a:srgbClr val="61D836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65C7FF"/>
      </a:hlink>
      <a:folHlink>
        <a:srgbClr val="F8BFD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